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6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7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 smtClean="0">
                <a:solidFill>
                  <a:srgbClr val="002060"/>
                </a:solidFill>
              </a:rPr>
              <a:t>Zdrowie</a:t>
            </a:r>
            <a:endParaRPr lang="pl-PL" sz="1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69569918799212593"/>
          <c:y val="3.0626010115747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pyt.1 Czy korzysta Pan/Pani z podstawowej opieki zdrowotnej na terenie Gminy?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0.95499999999999996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pyt.1 Czy korzysta Pan/Pani z podstawowej opieki zdrowotnej na terenie Gminy?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4.4999999999999998E-2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111648"/>
        <c:axId val="2071120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Arkusz1!$D$1</c15:sqref>
                        </c15:formulaRef>
                      </c:ext>
                    </c:extLst>
                    <c:strCache>
                      <c:ptCount val="1"/>
                      <c:pt idx="0">
                        <c:v>Kolumna1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strCache>
                      <c:ptCount val="1"/>
                      <c:pt idx="0">
                        <c:v>pyt.1 Czy korzysta Pan/Pani z podstawowej opieki zdrowotnej na terenie Gminy?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Arkusz1!$D$2:$D$5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</c15:ser>
            </c15:filteredBarSeries>
          </c:ext>
        </c:extLst>
      </c:barChart>
      <c:catAx>
        <c:axId val="2071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112040"/>
        <c:crosses val="autoZero"/>
        <c:auto val="1"/>
        <c:lblAlgn val="ctr"/>
        <c:lblOffset val="100"/>
        <c:noMultiLvlLbl val="0"/>
      </c:catAx>
      <c:valAx>
        <c:axId val="20711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11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100" b="1">
                <a:solidFill>
                  <a:srgbClr val="002060"/>
                </a:solidFill>
              </a:rPr>
              <a:t>Pomoc</a:t>
            </a:r>
            <a:r>
              <a:rPr lang="pl-PL" sz="1100" b="1" baseline="0">
                <a:solidFill>
                  <a:srgbClr val="002060"/>
                </a:solidFill>
              </a:rPr>
              <a:t> społeczna</a:t>
            </a:r>
            <a:endParaRPr lang="pl-PL" sz="11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według Pana/Pani gmina prowadzi politykę prorodzinną?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0.379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według Pana/Pani gmina prowadzi politykę prorodzinną?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0.109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według Pana/Pani gmina prowadzi politykę prorodzinną?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0.51100000000000001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2851976"/>
        <c:axId val="272852368"/>
      </c:barChart>
      <c:catAx>
        <c:axId val="27285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852368"/>
        <c:crosses val="autoZero"/>
        <c:auto val="1"/>
        <c:lblAlgn val="ctr"/>
        <c:lblOffset val="100"/>
        <c:noMultiLvlLbl val="0"/>
      </c:catAx>
      <c:valAx>
        <c:axId val="27285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85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100" b="1">
                <a:solidFill>
                  <a:srgbClr val="002060"/>
                </a:solidFill>
              </a:rPr>
              <a:t>Pomoc</a:t>
            </a:r>
            <a:r>
              <a:rPr lang="pl-PL" sz="1100" b="1" baseline="0">
                <a:solidFill>
                  <a:srgbClr val="002060"/>
                </a:solidFill>
              </a:rPr>
              <a:t> społeczna</a:t>
            </a:r>
            <a:endParaRPr lang="pl-PL" sz="11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6 Czy uważa Pan/Pani, że istnieje konieczność prowadzenia aktywnej polityki senioralnej w Gminie? (Chodzi o działania związane z opieką i aktywizacją osób starszych)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0.72299999999999998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6 Czy uważa Pan/Pani, że istnieje konieczność prowadzenia aktywnej polityki senioralnej w Gminie? (Chodzi o działania związane z opieką i aktywizacją osób starszych)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5.0999999999999997E-2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6 Czy uważa Pan/Pani, że istnieje konieczność prowadzenia aktywnej polityki senioralnej w Gminie? (Chodzi o działania związane z opieką i aktywizacją osób starszych)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0.22500000000000001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009272"/>
        <c:axId val="274109216"/>
      </c:barChart>
      <c:catAx>
        <c:axId val="20700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109216"/>
        <c:crosses val="autoZero"/>
        <c:auto val="1"/>
        <c:lblAlgn val="ctr"/>
        <c:lblOffset val="100"/>
        <c:noMultiLvlLbl val="0"/>
      </c:catAx>
      <c:valAx>
        <c:axId val="27410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00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002060"/>
                </a:solidFill>
              </a:rPr>
              <a:t>Pomoc</a:t>
            </a:r>
            <a:r>
              <a:rPr lang="pl-PL" sz="1200" b="1" baseline="0">
                <a:solidFill>
                  <a:srgbClr val="002060"/>
                </a:solidFill>
              </a:rPr>
              <a:t> społeczna</a:t>
            </a:r>
            <a:endParaRPr lang="pl-PL" sz="12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8 Czy czuje Pani/n/ potrzebę pomocy w czynnościach domowych?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8.6999999999999994E-2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8 Czy czuje Pani/n/ potrzebę pomocy w czynnościach domowych?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0.67200000000000004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8 Czy czuje Pani/n/ potrzebę pomocy w czynnościach domowych?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3.9E-2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8 Czy czuje Pani/n/ potrzebę pomocy w czynnościach domowych?</c:v>
                </c:pt>
              </c:strCache>
            </c:strRef>
          </c:cat>
          <c:val>
            <c:numRef>
              <c:f>Arkusz1!$E$2:$E$5</c:f>
              <c:numCache>
                <c:formatCode>0.00%</c:formatCode>
                <c:ptCount val="1"/>
                <c:pt idx="0">
                  <c:v>0.20300000000000001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059752"/>
        <c:axId val="207060144"/>
      </c:barChart>
      <c:catAx>
        <c:axId val="20705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060144"/>
        <c:crosses val="autoZero"/>
        <c:auto val="1"/>
        <c:lblAlgn val="ctr"/>
        <c:lblOffset val="100"/>
        <c:noMultiLvlLbl val="0"/>
      </c:catAx>
      <c:valAx>
        <c:axId val="20706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059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FF0000"/>
                </a:solidFill>
              </a:rPr>
              <a:t>Kultura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1 Czy korzysta Pan/Pani z oferty Zbąszyneckiego Ośrodka Kultury?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0.53100000000000003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1 Czy korzysta Pan/Pani z oferty Zbąszyneckiego Ośrodka Kultury?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0.46899999999999997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060928"/>
        <c:axId val="20706132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Arkusz1!$D$1</c15:sqref>
                        </c15:formulaRef>
                      </c:ext>
                    </c:extLst>
                    <c:strCache>
                      <c:ptCount val="1"/>
                      <c:pt idx="0">
                        <c:v>Kolumna1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strCache>
                      <c:ptCount val="1"/>
                      <c:pt idx="0">
                        <c:v>pyt. 1 Czy korzysta Pan/Pani z oferty Zbąszyneckiego Ośrodka Kultury?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Arkusz1!$D$2:$D$5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</c15:ser>
            </c15:filteredBarSeries>
          </c:ext>
        </c:extLst>
      </c:barChart>
      <c:catAx>
        <c:axId val="20706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061320"/>
        <c:crosses val="autoZero"/>
        <c:auto val="1"/>
        <c:lblAlgn val="ctr"/>
        <c:lblOffset val="100"/>
        <c:noMultiLvlLbl val="0"/>
      </c:catAx>
      <c:valAx>
        <c:axId val="20706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06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FF0000"/>
                </a:solidFill>
              </a:rPr>
              <a:t>Kultura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korzysta Pan/Pani ze zbiorów Biblioteki Publicznej?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0.29299999999999998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korzysta Pan/Pani ze zbiorów Biblioteki Publicznej?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0.53700000000000003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sporadycznie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korzysta Pan/Pani ze zbiorów Biblioteki Publicznej?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422480"/>
        <c:axId val="274616152"/>
        <c:extLst/>
      </c:barChart>
      <c:catAx>
        <c:axId val="19942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616152"/>
        <c:crosses val="autoZero"/>
        <c:auto val="1"/>
        <c:lblAlgn val="ctr"/>
        <c:lblOffset val="100"/>
        <c:noMultiLvlLbl val="0"/>
      </c:catAx>
      <c:valAx>
        <c:axId val="27461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942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pl-PL" sz="1400" b="1">
                <a:solidFill>
                  <a:srgbClr val="C00000"/>
                </a:solidFill>
              </a:rPr>
              <a:t>Sport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1 Czy Pana/Pani zdaniem oferta sportowa w Gminie jest wystarczająca zarówno dla dzieci jak i dla dorosłych?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0.67800000000000005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1 Czy Pana/Pani zdaniem oferta sportowa w Gminie jest wystarczająca zarówno dla dzieci jak i dla dorosłych?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0.129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mam zdania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1 Czy Pana/Pani zdaniem oferta sportowa w Gminie jest wystarczająca zarówno dla dzieci jak i dla dorosłych?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0.193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4616936"/>
        <c:axId val="274617328"/>
        <c:extLst/>
      </c:barChart>
      <c:catAx>
        <c:axId val="27461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617328"/>
        <c:crosses val="autoZero"/>
        <c:auto val="1"/>
        <c:lblAlgn val="ctr"/>
        <c:lblOffset val="100"/>
        <c:noMultiLvlLbl val="0"/>
      </c:catAx>
      <c:valAx>
        <c:axId val="27461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61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C00000"/>
                </a:solidFill>
              </a:rPr>
              <a:t>Edukacja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uważa Pan/Pani, że liczba miejsc w przedszkolach na terenie Gminy jest wystarczająca?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0.19900000000000001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uważa Pan/Pani, że liczba miejsc w przedszkolach na terenie Gminy jest wystarczająca?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0.32800000000000001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mam zdania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uważa Pan/Pani, że liczba miejsc w przedszkolach na terenie Gminy jest wystarczająca?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0.26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nie udzielono odpowiedzi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 Czy uważa Pan/Pani, że liczba miejsc w przedszkolach na terenie Gminy jest wystarczająca?</c:v>
                </c:pt>
              </c:strCache>
            </c:strRef>
          </c:cat>
          <c:val>
            <c:numRef>
              <c:f>Arkusz1!$E$2:$E$5</c:f>
              <c:numCache>
                <c:formatCode>0.00%</c:formatCode>
                <c:ptCount val="1"/>
                <c:pt idx="0">
                  <c:v>0.21199999999999999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5649136"/>
        <c:axId val="275649528"/>
        <c:extLst/>
      </c:barChart>
      <c:catAx>
        <c:axId val="27564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649528"/>
        <c:crosses val="autoZero"/>
        <c:auto val="1"/>
        <c:lblAlgn val="ctr"/>
        <c:lblOffset val="100"/>
        <c:noMultiLvlLbl val="0"/>
      </c:catAx>
      <c:valAx>
        <c:axId val="275649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64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C00000"/>
                </a:solidFill>
              </a:rPr>
              <a:t>Edukacja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3 Czy uważa Pan/Pani, że konieczne jest utworzenie w Gminie punktów opieki (żłobka/punktu przedszkolnego) dla dzieci do trzeciego roku życia?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0.46300000000000002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3 Czy uważa Pan/Pani, że konieczne jest utworzenie w Gminie punktów opieki (żłobka/punktu przedszkolnego) dla dzieci do trzeciego roku życia?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7.0999999999999994E-2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mam zdania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3 Czy uważa Pan/Pani, że konieczne jest utworzenie w Gminie punktów opieki (żłobka/punktu przedszkolnego) dla dzieci do trzeciego roku życia?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0.254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nie udzielono odpowiedzi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3 Czy uważa Pan/Pani, że konieczne jest utworzenie w Gminie punktów opieki (żłobka/punktu przedszkolnego) dla dzieci do trzeciego roku życia?</c:v>
                </c:pt>
              </c:strCache>
            </c:strRef>
          </c:cat>
          <c:val>
            <c:numRef>
              <c:f>Arkusz1!$E$2:$E$5</c:f>
              <c:numCache>
                <c:formatCode>0.00%</c:formatCode>
                <c:ptCount val="1"/>
                <c:pt idx="0">
                  <c:v>0.21199999999999999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5650312"/>
        <c:axId val="275650704"/>
        <c:extLst/>
      </c:barChart>
      <c:catAx>
        <c:axId val="27565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650704"/>
        <c:crosses val="autoZero"/>
        <c:auto val="1"/>
        <c:lblAlgn val="ctr"/>
        <c:lblOffset val="100"/>
        <c:noMultiLvlLbl val="0"/>
      </c:catAx>
      <c:valAx>
        <c:axId val="27565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65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C00000"/>
                </a:solidFill>
              </a:rPr>
              <a:t>Edukacja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4 Czy uważa Pan/Pani, że na terenie Gminy powinna funkcjonować szkoła specjalna?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0.29299999999999998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4 Czy uważa Pan/Pani, że na terenie Gminy powinna funkcjonować szkoła specjalna?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0.19600000000000001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mam zdania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4 Czy uważa Pan/Pani, że na terenie Gminy powinna funkcjonować szkoła specjalna?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0.51100000000000001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4176168"/>
        <c:axId val="27417656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Arkusz1!$E$1</c15:sqref>
                        </c15:formulaRef>
                      </c:ext>
                    </c:extLst>
                    <c:strCache>
                      <c:ptCount val="1"/>
                      <c:pt idx="0">
                        <c:v>Kolumna1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strCache>
                      <c:ptCount val="1"/>
                      <c:pt idx="0">
                        <c:v>pyt. 4 Czy uważa Pan/Pani, że na terenie Gminy powinna funkcjonować szkoła specjalna?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Arkusz1!$E$2:$E$5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</c15:ser>
            </c15:filteredBarSeries>
          </c:ext>
        </c:extLst>
      </c:barChart>
      <c:catAx>
        <c:axId val="27417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176560"/>
        <c:crosses val="autoZero"/>
        <c:auto val="1"/>
        <c:lblAlgn val="ctr"/>
        <c:lblOffset val="100"/>
        <c:noMultiLvlLbl val="0"/>
      </c:catAx>
      <c:valAx>
        <c:axId val="2741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17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C00000"/>
                </a:solidFill>
              </a:rPr>
              <a:t>Edukacja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8.7116584157278062E-2"/>
          <c:y val="0.1797542735042735"/>
          <c:w val="0.74237994769042659"/>
          <c:h val="0.67113575947237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 szkole powinien być oprócz pedagoga zatrudniony także psycholog 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0.68799999999999994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 szkole powinien być oprócz pedagoga zatrudniony także psycholog 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4.8000000000000001E-2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mam zdania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 szkole powinien być oprócz pedagoga zatrudniony także psycholog 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0.251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nie udzielono odpowiedzi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5 Czy w szkole powinien być oprócz pedagoga zatrudniony także psycholog ?</c:v>
                </c:pt>
              </c:strCache>
            </c:strRef>
          </c:cat>
          <c:val>
            <c:numRef>
              <c:f>Arkusz1!$E$2:$E$5</c:f>
              <c:numCache>
                <c:formatCode>0.00%</c:formatCode>
                <c:ptCount val="1"/>
                <c:pt idx="0">
                  <c:v>1.2999999999999999E-2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4177344"/>
        <c:axId val="275386256"/>
        <c:extLst/>
      </c:barChart>
      <c:catAx>
        <c:axId val="2741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386256"/>
        <c:crosses val="autoZero"/>
        <c:auto val="1"/>
        <c:lblAlgn val="ctr"/>
        <c:lblOffset val="100"/>
        <c:noMultiLvlLbl val="0"/>
      </c:catAx>
      <c:valAx>
        <c:axId val="27538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417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627135770552681"/>
          <c:y val="0.37562951358560021"/>
          <c:w val="0.26840714295371326"/>
          <c:h val="0.25384775860993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 smtClean="0">
                <a:solidFill>
                  <a:srgbClr val="002060"/>
                </a:solidFill>
              </a:rPr>
              <a:t>Zdrowie</a:t>
            </a:r>
            <a:endParaRPr lang="pl-PL" sz="1800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F3FA46B-48C8-46C8-BF1C-B6224F0A8C6B}" type="VALUE">
                      <a:rPr lang="en-US" sz="1400"/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0B92567-CACF-4B62-9315-1462E2EEB751}" type="VALUE">
                      <a:rPr lang="en-US" sz="1400" b="1"/>
                      <a:pPr>
                        <a:defRPr/>
                      </a:pPr>
                      <a:t>[WARTOŚĆ]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Arkusz1!$B$2:$B$6</c:f>
              <c:numCache>
                <c:formatCode>0.0%</c:formatCode>
                <c:ptCount val="5"/>
                <c:pt idx="0">
                  <c:v>0.621</c:v>
                </c:pt>
                <c:pt idx="1">
                  <c:v>0.36</c:v>
                </c:pt>
                <c:pt idx="2">
                  <c:v>0.36699999999999999</c:v>
                </c:pt>
                <c:pt idx="3">
                  <c:v>0.33400000000000002</c:v>
                </c:pt>
                <c:pt idx="4">
                  <c:v>0.437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0687284994780785E-3"/>
                  <c:y val="9.05373244932609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516609331941584E-2"/>
                  <c:y val="-2.458666334198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Arkusz1!$C$2:$C$6</c:f>
              <c:numCache>
                <c:formatCode>0.0%</c:formatCode>
                <c:ptCount val="5"/>
                <c:pt idx="0">
                  <c:v>0.1</c:v>
                </c:pt>
                <c:pt idx="1">
                  <c:v>0.14499999999999999</c:v>
                </c:pt>
                <c:pt idx="2">
                  <c:v>0.16400000000000001</c:v>
                </c:pt>
                <c:pt idx="3">
                  <c:v>0.13800000000000001</c:v>
                </c:pt>
                <c:pt idx="4">
                  <c:v>0.11899999999999999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4478808324634901E-3"/>
                  <c:y val="3.85674776138236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478808324634901E-3"/>
                  <c:y val="1.864677463042012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791523329854581E-3"/>
                  <c:y val="-1.78631278517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Arkusz1!$D$2:$D$6</c:f>
              <c:numCache>
                <c:formatCode>0.0%</c:formatCode>
                <c:ptCount val="5"/>
                <c:pt idx="0">
                  <c:v>5.8000000000000003E-2</c:v>
                </c:pt>
                <c:pt idx="1">
                  <c:v>9.2999999999999999E-2</c:v>
                </c:pt>
                <c:pt idx="2">
                  <c:v>4.4999999999999998E-2</c:v>
                </c:pt>
                <c:pt idx="3">
                  <c:v>7.6999999999999999E-2</c:v>
                </c:pt>
                <c:pt idx="4">
                  <c:v>5.5E-2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137456998956188E-2"/>
                  <c:y val="-2.458666334198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7583046659707921E-3"/>
                  <c:y val="2.4586663341981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39131462172365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9576166492698E-3"/>
                  <c:y val="6.25751999504895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89576166492574E-3"/>
                  <c:y val="6.5370206794337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Arkusz1!$E$2:$E$6</c:f>
              <c:numCache>
                <c:formatCode>0.0%</c:formatCode>
                <c:ptCount val="5"/>
                <c:pt idx="0">
                  <c:v>1.9E-2</c:v>
                </c:pt>
                <c:pt idx="1">
                  <c:v>4.8000000000000001E-2</c:v>
                </c:pt>
                <c:pt idx="2">
                  <c:v>4.2000000000000003E-2</c:v>
                </c:pt>
                <c:pt idx="3">
                  <c:v>5.8000000000000003E-2</c:v>
                </c:pt>
                <c:pt idx="4">
                  <c:v>4.4999999999999998E-2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632875054645151E-2"/>
                  <c:y val="4.91733266839629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03929288975733E-2"/>
                  <c:y val="2.0415003259166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76601551908967E-2"/>
                  <c:y val="-4.91728306848760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120601492881461E-2"/>
                  <c:y val="2.458666334198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914930170944422E-2"/>
                  <c:y val="4.91733266839638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Arkusz1!$F$2:$F$6</c:f>
              <c:numCache>
                <c:formatCode>0.0%</c:formatCode>
                <c:ptCount val="5"/>
                <c:pt idx="0">
                  <c:v>3.0000000000000001E-3</c:v>
                </c:pt>
                <c:pt idx="1">
                  <c:v>3.2000000000000001E-2</c:v>
                </c:pt>
                <c:pt idx="2">
                  <c:v>4.8000000000000001E-2</c:v>
                </c:pt>
                <c:pt idx="3">
                  <c:v>6.0999999999999999E-2</c:v>
                </c:pt>
                <c:pt idx="4">
                  <c:v>6.4000000000000001E-2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4053688"/>
        <c:axId val="204054080"/>
      </c:barChart>
      <c:catAx>
        <c:axId val="20405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054080"/>
        <c:crosses val="autoZero"/>
        <c:auto val="1"/>
        <c:lblAlgn val="ctr"/>
        <c:lblOffset val="100"/>
        <c:noMultiLvlLbl val="0"/>
      </c:catAx>
      <c:valAx>
        <c:axId val="20405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05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b="1" dirty="0" smtClean="0">
                <a:solidFill>
                  <a:srgbClr val="002060"/>
                </a:solidFill>
              </a:rPr>
              <a:t>Zdrowie</a:t>
            </a:r>
            <a:endParaRPr lang="pl-PL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4772626950362924"/>
          <c:y val="4.4255994015567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1"/>
                <c:pt idx="0">
                  <c:v>pyt. 3. Czy w sposób zrozumiały udzielano Pani/Panu informacji o stanie zdrowia?</c:v>
                </c:pt>
              </c:strCache>
            </c:strRef>
          </c:cat>
          <c:val>
            <c:numRef>
              <c:f>Arkusz1!$B$2:$B$6</c:f>
              <c:numCache>
                <c:formatCode>0.00%</c:formatCode>
                <c:ptCount val="1"/>
                <c:pt idx="0">
                  <c:v>0.51100000000000001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1"/>
                <c:pt idx="0">
                  <c:v>pyt. 3. Czy w sposób zrozumiały udzielano Pani/Panu informacji o stanie zdrowia?</c:v>
                </c:pt>
              </c:strCache>
            </c:strRef>
          </c:cat>
          <c:val>
            <c:numRef>
              <c:f>Arkusz1!$C$2:$C$6</c:f>
              <c:numCache>
                <c:formatCode>0.00%</c:formatCode>
                <c:ptCount val="1"/>
                <c:pt idx="0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1"/>
                <c:pt idx="0">
                  <c:v>pyt. 3. Czy w sposób zrozumiały udzielano Pani/Panu informacji o stanie zdrowia?</c:v>
                </c:pt>
              </c:strCache>
            </c:strRef>
          </c:cat>
          <c:val>
            <c:numRef>
              <c:f>Arkusz1!$D$2:$D$6</c:f>
              <c:numCache>
                <c:formatCode>0.00%</c:formatCode>
                <c:ptCount val="1"/>
                <c:pt idx="0">
                  <c:v>3.9E-2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054864"/>
        <c:axId val="204055256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Arkusz1!$E$1</c15:sqref>
                        </c15:formulaRef>
                      </c:ext>
                    </c:extLst>
                    <c:strCache>
                      <c:ptCount val="1"/>
                      <c:pt idx="0">
                        <c:v>2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Arkusz1!$A$2:$A$6</c15:sqref>
                        </c15:formulaRef>
                      </c:ext>
                    </c:extLst>
                    <c:strCache>
                      <c:ptCount val="1"/>
                      <c:pt idx="0">
                        <c:v>pyt. 3. Czy w sposób zrozumiały udzielano Pani/Panu informacji o stanie zdrowia?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Arkusz1!$E$2:$E$6</c15:sqref>
                        </c15:formulaRef>
                      </c:ext>
                    </c:extLst>
                    <c:numCache>
                      <c:formatCode>0.0%</c:formatCode>
                      <c:ptCount val="1"/>
                      <c:pt idx="0">
                        <c:v>1.9E-2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Arkusz1!$F$1</c15:sqref>
                        </c15:formulaRef>
                      </c:ext>
                    </c:extLst>
                    <c:strCache>
                      <c:ptCount val="1"/>
                      <c:pt idx="0">
                        <c:v>1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Arkusz1!$A$2:$A$6</c15:sqref>
                        </c15:formulaRef>
                      </c:ext>
                    </c:extLst>
                    <c:strCache>
                      <c:ptCount val="1"/>
                      <c:pt idx="0">
                        <c:v>pyt. 3. Czy w sposób zrozumiały udzielano Pani/Panu informacji o stanie zdrowia?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Arkusz1!$F$2:$F$6</c15:sqref>
                        </c15:formulaRef>
                      </c:ext>
                    </c:extLst>
                    <c:numCache>
                      <c:formatCode>0.0%</c:formatCode>
                      <c:ptCount val="1"/>
                      <c:pt idx="0">
                        <c:v>3.0000000000000001E-3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0405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055256"/>
        <c:crosses val="autoZero"/>
        <c:auto val="1"/>
        <c:lblAlgn val="ctr"/>
        <c:lblOffset val="100"/>
        <c:noMultiLvlLbl val="0"/>
      </c:catAx>
      <c:valAx>
        <c:axId val="20405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054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b="1" dirty="0" smtClean="0">
                <a:solidFill>
                  <a:srgbClr val="002060"/>
                </a:solidFill>
              </a:rPr>
              <a:t>Zdrowie</a:t>
            </a:r>
            <a:endParaRPr lang="pl-PL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4772626950362924"/>
          <c:y val="4.4255994015567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1"/>
                <c:pt idx="0">
                  <c:v>pyt. 4 Czy personel medyczny przekazywał Pani/u/ informacje o dostępnych programach profilaktycznych finansowanych przez NFZ?</c:v>
                </c:pt>
              </c:strCache>
            </c:strRef>
          </c:cat>
          <c:val>
            <c:numRef>
              <c:f>Arkusz1!$B$2:$B$6</c:f>
              <c:numCache>
                <c:formatCode>0.00%</c:formatCode>
                <c:ptCount val="1"/>
                <c:pt idx="0">
                  <c:v>0.309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1"/>
                <c:pt idx="0">
                  <c:v>pyt. 4 Czy personel medyczny przekazywał Pani/u/ informacje o dostępnych programach profilaktycznych finansowanych przez NFZ?</c:v>
                </c:pt>
              </c:strCache>
            </c:strRef>
          </c:cat>
          <c:val>
            <c:numRef>
              <c:f>Arkusz1!$C$2:$C$6</c:f>
              <c:numCache>
                <c:formatCode>0.00%</c:formatCode>
                <c:ptCount val="1"/>
                <c:pt idx="0">
                  <c:v>0.59199999999999997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1"/>
                <c:pt idx="0">
                  <c:v>pyt. 4 Czy personel medyczny przekazywał Pani/u/ informacje o dostępnych programach profilaktycznych finansowanych przez NFZ?</c:v>
                </c:pt>
              </c:strCache>
            </c:strRef>
          </c:cat>
          <c:val>
            <c:numRef>
              <c:f>Arkusz1!$D$2:$D$6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3163504"/>
        <c:axId val="273163896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Arkusz1!$E$1</c15:sqref>
                        </c15:formulaRef>
                      </c:ext>
                    </c:extLst>
                    <c:strCache>
                      <c:ptCount val="1"/>
                      <c:pt idx="0">
                        <c:v>Kolumna3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Arkusz1!$A$2:$A$6</c15:sqref>
                        </c15:formulaRef>
                      </c:ext>
                    </c:extLst>
                    <c:strCache>
                      <c:ptCount val="1"/>
                      <c:pt idx="0">
                        <c:v>pyt. 4 Czy personel medyczny przekazywał Pani/u/ informacje o dostępnych programach profilaktycznych finansowanych przez NFZ?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Arkusz1!$E$2:$E$6</c15:sqref>
                        </c15:formulaRef>
                      </c:ext>
                    </c:extLst>
                    <c:numCache>
                      <c:formatCode>0.0%</c:formatCode>
                      <c:ptCount val="1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Arkusz1!$F$1</c15:sqref>
                        </c15:formulaRef>
                      </c:ext>
                    </c:extLst>
                    <c:strCache>
                      <c:ptCount val="1"/>
                      <c:pt idx="0">
                        <c:v>Kolumna2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Arkusz1!$A$2:$A$6</c15:sqref>
                        </c15:formulaRef>
                      </c:ext>
                    </c:extLst>
                    <c:strCache>
                      <c:ptCount val="1"/>
                      <c:pt idx="0">
                        <c:v>pyt. 4 Czy personel medyczny przekazywał Pani/u/ informacje o dostępnych programach profilaktycznych finansowanych przez NFZ?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Arkusz1!$F$2:$F$6</c15:sqref>
                        </c15:formulaRef>
                      </c:ext>
                    </c:extLst>
                    <c:numCache>
                      <c:formatCode>0.0%</c:formatCode>
                      <c:ptCount val="1"/>
                    </c:numCache>
                  </c:numRef>
                </c:val>
              </c15:ser>
            </c15:filteredBarSeries>
          </c:ext>
        </c:extLst>
      </c:barChart>
      <c:catAx>
        <c:axId val="27316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3163896"/>
        <c:crosses val="autoZero"/>
        <c:auto val="1"/>
        <c:lblAlgn val="ctr"/>
        <c:lblOffset val="100"/>
        <c:noMultiLvlLbl val="0"/>
      </c:catAx>
      <c:valAx>
        <c:axId val="273163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316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800" b="1">
                <a:solidFill>
                  <a:srgbClr val="002060"/>
                </a:solidFill>
              </a:rPr>
              <a:t>Zdrowie</a:t>
            </a:r>
          </a:p>
        </c:rich>
      </c:tx>
      <c:layout>
        <c:manualLayout>
          <c:xMode val="edge"/>
          <c:yMode val="edge"/>
          <c:x val="0.2198804185351271"/>
          <c:y val="6.1538461538461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213220058019063"/>
          <c:y val="0.1887058823529412"/>
          <c:w val="0.84570405672975091"/>
          <c:h val="0.56515876691884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pyt.5 Proszę zaznaczyć poziom zadowolenia (w skali 1-5) z udzielanych świadczeń zdrowotnych w ramach Podstawowej Opieki Zdrowotnej. Najwyższa ocena - „5”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5.5E-2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pyt.5 Proszę zaznaczyć poziom zadowolenia (w skali 1-5) z udzielanych świadczeń zdrowotnych w ramach Podstawowej Opieki Zdrowotnej. Najwyższa ocena - „5”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pyt.5 Proszę zaznaczyć poziom zadowolenia (w skali 1-5) z udzielanych świadczeń zdrowotnych w ramach Podstawowej Opieki Zdrowotnej. Najwyższa ocena - „5”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0.315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pyt.5 Proszę zaznaczyć poziom zadowolenia (w skali 1-5) z udzielanych świadczeń zdrowotnych w ramach Podstawowej Opieki Zdrowotnej. Najwyższa ocena - „5”</c:v>
                </c:pt>
              </c:strCache>
            </c:strRef>
          </c:cat>
          <c:val>
            <c:numRef>
              <c:f>Arkusz1!$E$2:$E$5</c:f>
              <c:numCache>
                <c:formatCode>0.00%</c:formatCode>
                <c:ptCount val="1"/>
                <c:pt idx="0">
                  <c:v>0.35399999999999998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pyt.5 Proszę zaznaczyć poziom zadowolenia (w skali 1-5) z udzielanych świadczeń zdrowotnych w ramach Podstawowej Opieki Zdrowotnej. Najwyższa ocena - „5”</c:v>
                </c:pt>
              </c:strCache>
            </c:strRef>
          </c:cat>
          <c:val>
            <c:numRef>
              <c:f>Arkusz1!$F$2:$F$5</c:f>
              <c:numCache>
                <c:formatCode>0.00%</c:formatCode>
                <c:ptCount val="1"/>
                <c:pt idx="0">
                  <c:v>0.151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141864"/>
        <c:axId val="207142256"/>
      </c:barChart>
      <c:catAx>
        <c:axId val="20714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142256"/>
        <c:crosses val="autoZero"/>
        <c:auto val="1"/>
        <c:lblAlgn val="l"/>
        <c:lblOffset val="100"/>
        <c:noMultiLvlLbl val="0"/>
      </c:catAx>
      <c:valAx>
        <c:axId val="20714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141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002060"/>
                </a:solidFill>
              </a:rPr>
              <a:t>Pomoc</a:t>
            </a:r>
            <a:r>
              <a:rPr lang="pl-PL" sz="1200" b="1" baseline="0">
                <a:solidFill>
                  <a:srgbClr val="002060"/>
                </a:solidFill>
              </a:rPr>
              <a:t> społeczna</a:t>
            </a:r>
            <a:endParaRPr lang="pl-PL" sz="12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1. Czy według Pana/Pani w Gminie istnieje problem ubóstwa?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0.29899999999999999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1. Czy według Pana/Pani w Gminie istnieje problem ubóstwa?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0.251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1. Czy według Pana/Pani w Gminie istnieje problem ubóstwa?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0.45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143040"/>
        <c:axId val="207143432"/>
      </c:barChart>
      <c:catAx>
        <c:axId val="20714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143432"/>
        <c:crosses val="autoZero"/>
        <c:auto val="1"/>
        <c:lblAlgn val="ctr"/>
        <c:lblOffset val="100"/>
        <c:noMultiLvlLbl val="0"/>
      </c:catAx>
      <c:valAx>
        <c:axId val="207143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714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002060"/>
                </a:solidFill>
              </a:rPr>
              <a:t>Pomoc</a:t>
            </a:r>
            <a:r>
              <a:rPr lang="pl-PL" sz="1200" b="1" baseline="0">
                <a:solidFill>
                  <a:srgbClr val="002060"/>
                </a:solidFill>
              </a:rPr>
              <a:t> społeczna</a:t>
            </a:r>
            <a:endParaRPr lang="pl-PL" sz="12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2. Czy zna Pan/Pani działania Gminy związane ze zwalczaniem ubóstwa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0.248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pyt. 2. Czy zna Pan/Pani działania Gminy związane ze zwalczaniem ubóstwa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0.72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2. Czy zna Pan/Pani działania Gminy związane ze zwalczaniem ubóstwa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3.2000000000000001E-2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2749048"/>
        <c:axId val="272517056"/>
      </c:barChart>
      <c:catAx>
        <c:axId val="27274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517056"/>
        <c:crosses val="autoZero"/>
        <c:auto val="1"/>
        <c:lblAlgn val="ctr"/>
        <c:lblOffset val="100"/>
        <c:noMultiLvlLbl val="0"/>
      </c:catAx>
      <c:valAx>
        <c:axId val="27251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74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002060"/>
                </a:solidFill>
              </a:rPr>
              <a:t>Pomoc</a:t>
            </a:r>
            <a:r>
              <a:rPr lang="pl-PL" sz="1200" b="1" baseline="0">
                <a:solidFill>
                  <a:srgbClr val="002060"/>
                </a:solidFill>
              </a:rPr>
              <a:t> społeczna</a:t>
            </a:r>
            <a:endParaRPr lang="pl-PL" sz="12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3 Czy według Pana/Pani w Gminie istnieje problem bezrobocia?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0.23799999999999999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3 Czy według Pana/Pani w Gminie istnieje problem bezrobocia?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0.71699999999999997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Arkusz1!$A$2:$A$5</c:f>
              <c:strCache>
                <c:ptCount val="1"/>
                <c:pt idx="0">
                  <c:v>pyt. 3 Czy według Pana/Pani w Gminie istnieje problem bezrobocia?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4.4999999999999998E-2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2517840"/>
        <c:axId val="272518232"/>
      </c:barChart>
      <c:catAx>
        <c:axId val="27251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518232"/>
        <c:crosses val="autoZero"/>
        <c:auto val="1"/>
        <c:lblAlgn val="ctr"/>
        <c:lblOffset val="100"/>
        <c:noMultiLvlLbl val="0"/>
      </c:catAx>
      <c:valAx>
        <c:axId val="27251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51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200" b="1">
                <a:solidFill>
                  <a:srgbClr val="002060"/>
                </a:solidFill>
              </a:rPr>
              <a:t>Pomoc</a:t>
            </a:r>
            <a:r>
              <a:rPr lang="pl-PL" sz="1200" b="1" baseline="0">
                <a:solidFill>
                  <a:srgbClr val="002060"/>
                </a:solidFill>
              </a:rPr>
              <a:t> społeczna</a:t>
            </a:r>
            <a:endParaRPr lang="pl-PL" sz="1200" b="1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 pyt. 4 Czy uważa Pan/Pani, że w Gminie istnieje problem dotyczący nałogów wśród mieszkańców?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1"/>
                <c:pt idx="0">
                  <c:v>0.59799999999999998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 pyt. 4 Czy uważa Pan/Pani, że w Gminie istnieje problem dotyczący nałogów wśród mieszkańców?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1"/>
                <c:pt idx="0">
                  <c:v>7.6999999999999999E-2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udziel. Odpow.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 pyt. 4 Czy uważa Pan/Pani, że w Gminie istnieje problem dotyczący nałogów wśród mieszkańców?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1"/>
                <c:pt idx="0">
                  <c:v>0.32500000000000001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2850800"/>
        <c:axId val="272851192"/>
      </c:barChart>
      <c:catAx>
        <c:axId val="27285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851192"/>
        <c:crosses val="autoZero"/>
        <c:auto val="1"/>
        <c:lblAlgn val="ctr"/>
        <c:lblOffset val="100"/>
        <c:noMultiLvlLbl val="0"/>
      </c:catAx>
      <c:valAx>
        <c:axId val="27285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285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85818-E373-49F3-A6DB-4B1C008EEDED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4AF2B-8667-4833-8B40-52268818C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72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4AF2B-8667-4833-8B40-52268818CFD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3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71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0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71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42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2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70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17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24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7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68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30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DC6CA-4AD3-4877-8519-9A9469A72D60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2B331-524B-436F-B827-1839A639E5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554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937287"/>
            <a:ext cx="9144000" cy="1185217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Strategia Rozwiązywania Problemów Społecznych Gminy Zbąszynek na lata 2014-2023</a:t>
            </a:r>
            <a:endParaRPr lang="pl-PL" sz="32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869617"/>
            <a:ext cx="9144000" cy="1306817"/>
          </a:xfrm>
        </p:spPr>
        <p:txBody>
          <a:bodyPr>
            <a:normAutofit fontScale="92500" lnSpcReduction="20000"/>
          </a:bodyPr>
          <a:lstStyle/>
          <a:p>
            <a:r>
              <a:rPr lang="pl-PL" sz="2000" dirty="0" smtClean="0"/>
              <a:t>Realizacja celów strategicznych wg przyjętych wskaźników</a:t>
            </a:r>
          </a:p>
          <a:p>
            <a:r>
              <a:rPr lang="pl-PL" sz="2000" dirty="0" smtClean="0"/>
              <a:t>Analiza działań Gminy w pięciu obszarach społecznych</a:t>
            </a:r>
          </a:p>
          <a:p>
            <a:r>
              <a:rPr lang="pl-PL" sz="2000" dirty="0" smtClean="0"/>
              <a:t> </a:t>
            </a:r>
          </a:p>
          <a:p>
            <a:r>
              <a:rPr lang="pl-PL" sz="2000" dirty="0" smtClean="0"/>
              <a:t>Stan na 30 czerwca 2016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093" y="816617"/>
            <a:ext cx="651814" cy="747113"/>
          </a:xfrm>
          <a:prstGeom prst="rect">
            <a:avLst/>
          </a:prstGeom>
        </p:spPr>
      </p:pic>
      <p:pic>
        <p:nvPicPr>
          <p:cNvPr id="5" name="Obraz 4" descr="uzależnie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5770093" y="5372521"/>
            <a:ext cx="522220" cy="551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705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601295" y="5489676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605249449"/>
              </p:ext>
            </p:extLst>
          </p:nvPr>
        </p:nvGraphicFramePr>
        <p:xfrm>
          <a:off x="5221626" y="816353"/>
          <a:ext cx="6278117" cy="402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75962" y="1954055"/>
            <a:ext cx="2507846" cy="267993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B050"/>
                </a:solidFill>
              </a:rPr>
              <a:t>POMOCY SPOŁECZNEJ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5221626" y="4947104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4 </a:t>
            </a:r>
            <a:r>
              <a:rPr lang="pl-PL" sz="1200" b="1" dirty="0"/>
              <a:t>Czy uważa Pan/Pani, że w Gminie istnieje problem dotyczący nałogów wśród mieszkańców?</a:t>
            </a:r>
          </a:p>
        </p:txBody>
      </p:sp>
    </p:spTree>
    <p:extLst>
      <p:ext uri="{BB962C8B-B14F-4D97-AF65-F5344CB8AC3E}">
        <p14:creationId xmlns:p14="http://schemas.microsoft.com/office/powerpoint/2010/main" val="153208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445915" y="5517503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687431971"/>
              </p:ext>
            </p:extLst>
          </p:nvPr>
        </p:nvGraphicFramePr>
        <p:xfrm>
          <a:off x="5182499" y="651412"/>
          <a:ext cx="6317244" cy="4185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9428" y="1954055"/>
            <a:ext cx="2507846" cy="267993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B050"/>
                </a:solidFill>
              </a:rPr>
              <a:t>POMOCY SPOŁECZNEJ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5140721" y="5057756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5  </a:t>
            </a:r>
            <a:r>
              <a:rPr lang="pl-PL" sz="1200" b="1" dirty="0"/>
              <a:t>Czy według Pana/Pani gmina prowadzi politykę prorodzinną?</a:t>
            </a:r>
          </a:p>
        </p:txBody>
      </p:sp>
    </p:spTree>
    <p:extLst>
      <p:ext uri="{BB962C8B-B14F-4D97-AF65-F5344CB8AC3E}">
        <p14:creationId xmlns:p14="http://schemas.microsoft.com/office/powerpoint/2010/main" val="402030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378045" y="5552827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105766303"/>
              </p:ext>
            </p:extLst>
          </p:nvPr>
        </p:nvGraphicFramePr>
        <p:xfrm>
          <a:off x="5121766" y="748374"/>
          <a:ext cx="6031337" cy="4088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9428" y="1954055"/>
            <a:ext cx="2507846" cy="267993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B050"/>
                </a:solidFill>
              </a:rPr>
              <a:t>POMOCY SPOŁECZNEJ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937034" y="499576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6   </a:t>
            </a:r>
            <a:r>
              <a:rPr lang="pl-PL" sz="1200" b="1" dirty="0"/>
              <a:t>Czy uważa Pan/Pani, że istnieje konieczność prowadzenia aktywnej polityki senioralnej w Gminie? (Chodzi o działania związane z opieką i aktywizacją osób starszych)</a:t>
            </a:r>
          </a:p>
        </p:txBody>
      </p:sp>
    </p:spTree>
    <p:extLst>
      <p:ext uri="{BB962C8B-B14F-4D97-AF65-F5344CB8AC3E}">
        <p14:creationId xmlns:p14="http://schemas.microsoft.com/office/powerpoint/2010/main" val="2380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038417" y="5535632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652146573"/>
              </p:ext>
            </p:extLst>
          </p:nvPr>
        </p:nvGraphicFramePr>
        <p:xfrm>
          <a:off x="4519782" y="636757"/>
          <a:ext cx="6556049" cy="403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9428" y="1954055"/>
            <a:ext cx="2507846" cy="267993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B050"/>
                </a:solidFill>
              </a:rPr>
              <a:t>POMOCY SPOŁECZNEJ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788815" y="491073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8  </a:t>
            </a:r>
            <a:r>
              <a:rPr lang="pl-PL" sz="1200" b="1" dirty="0"/>
              <a:t>Czy czuje Pani/n/ potrzebę pomocy w czynnościach domowych?</a:t>
            </a:r>
          </a:p>
        </p:txBody>
      </p:sp>
    </p:spTree>
    <p:extLst>
      <p:ext uri="{BB962C8B-B14F-4D97-AF65-F5344CB8AC3E}">
        <p14:creationId xmlns:p14="http://schemas.microsoft.com/office/powerpoint/2010/main" val="3281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FF0000"/>
                </a:solidFill>
              </a:rPr>
              <a:t>KULTURY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073955" y="5504966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064031190"/>
              </p:ext>
            </p:extLst>
          </p:nvPr>
        </p:nvGraphicFramePr>
        <p:xfrm>
          <a:off x="4997154" y="1016715"/>
          <a:ext cx="6130192" cy="386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0" name="Obraz 9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4861850" y="4930703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1 </a:t>
            </a:r>
            <a:r>
              <a:rPr lang="pl-PL" sz="1200" b="1" dirty="0"/>
              <a:t>Czy korzysta Pan/Pani z oferty Zbąszyneckiego Ośrodka Kultury?</a:t>
            </a:r>
          </a:p>
        </p:txBody>
      </p:sp>
    </p:spTree>
    <p:extLst>
      <p:ext uri="{BB962C8B-B14F-4D97-AF65-F5344CB8AC3E}">
        <p14:creationId xmlns:p14="http://schemas.microsoft.com/office/powerpoint/2010/main" val="121913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059574" y="5517503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041234896"/>
              </p:ext>
            </p:extLst>
          </p:nvPr>
        </p:nvGraphicFramePr>
        <p:xfrm>
          <a:off x="4613613" y="669668"/>
          <a:ext cx="6410701" cy="390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FF0000"/>
                </a:solidFill>
              </a:rPr>
              <a:t>KULTURY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788815" y="4947104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2 </a:t>
            </a:r>
            <a:r>
              <a:rPr lang="pl-PL" sz="1200" b="1" dirty="0"/>
              <a:t>Czy korzysta Pan/Pani ze zbiorów Biblioteki Publicznej?</a:t>
            </a:r>
          </a:p>
        </p:txBody>
      </p:sp>
    </p:spTree>
    <p:extLst>
      <p:ext uri="{BB962C8B-B14F-4D97-AF65-F5344CB8AC3E}">
        <p14:creationId xmlns:p14="http://schemas.microsoft.com/office/powerpoint/2010/main" val="168988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180128" y="5489845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909079174"/>
              </p:ext>
            </p:extLst>
          </p:nvPr>
        </p:nvGraphicFramePr>
        <p:xfrm>
          <a:off x="4674414" y="669667"/>
          <a:ext cx="6530206" cy="416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FF0000"/>
                </a:solidFill>
              </a:rPr>
              <a:t>SPORTU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803820" y="497818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Pyt. 1  </a:t>
            </a:r>
            <a:r>
              <a:rPr lang="pl-PL" sz="1200" b="1" dirty="0"/>
              <a:t>Czy Pana/Pani zdaniem oferta sportowa w Gminie jest </a:t>
            </a:r>
            <a:r>
              <a:rPr lang="pl-PL" sz="1200" b="1" dirty="0" smtClean="0"/>
              <a:t>wystarczająca?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99656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089454" y="5536887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103235180"/>
              </p:ext>
            </p:extLst>
          </p:nvPr>
        </p:nvGraphicFramePr>
        <p:xfrm>
          <a:off x="4648655" y="715962"/>
          <a:ext cx="6697631" cy="399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chemeClr val="accent2"/>
                </a:solidFill>
              </a:rPr>
              <a:t>EDUKACJI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3" name="Obraz 12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4" name="pole tekstowe 13"/>
          <p:cNvSpPr txBox="1"/>
          <p:nvPr/>
        </p:nvSpPr>
        <p:spPr>
          <a:xfrm>
            <a:off x="4797070" y="4963883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2 </a:t>
            </a:r>
            <a:r>
              <a:rPr lang="pl-PL" sz="1200" b="1" dirty="0"/>
              <a:t>Czy uważa Pan/Pani, że liczba miejsc w przedszkolach na terenie Gminy jest wystarczająca?</a:t>
            </a:r>
          </a:p>
        </p:txBody>
      </p:sp>
    </p:spTree>
    <p:extLst>
      <p:ext uri="{BB962C8B-B14F-4D97-AF65-F5344CB8AC3E}">
        <p14:creationId xmlns:p14="http://schemas.microsoft.com/office/powerpoint/2010/main" val="201197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011962" y="5517503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86567514"/>
              </p:ext>
            </p:extLst>
          </p:nvPr>
        </p:nvGraphicFramePr>
        <p:xfrm>
          <a:off x="4477089" y="619611"/>
          <a:ext cx="6830562" cy="426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chemeClr val="accent2"/>
                </a:solidFill>
              </a:rPr>
              <a:t>EDUKACJI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691970" y="4930703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3  </a:t>
            </a:r>
            <a:r>
              <a:rPr lang="pl-PL" sz="1200" dirty="0"/>
              <a:t>Cz</a:t>
            </a:r>
            <a:r>
              <a:rPr lang="pl-PL" sz="1200" b="1" dirty="0"/>
              <a:t>y uważa Pan/Pani, że konieczne jest utworzenie w Gminie punktów opieki (żłobka/punktu przedszkolnego) dla dzieci do trzeciego roku życia?</a:t>
            </a:r>
          </a:p>
        </p:txBody>
      </p:sp>
    </p:spTree>
    <p:extLst>
      <p:ext uri="{BB962C8B-B14F-4D97-AF65-F5344CB8AC3E}">
        <p14:creationId xmlns:p14="http://schemas.microsoft.com/office/powerpoint/2010/main" val="184376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089454" y="5549813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240323577"/>
              </p:ext>
            </p:extLst>
          </p:nvPr>
        </p:nvGraphicFramePr>
        <p:xfrm>
          <a:off x="4610019" y="619611"/>
          <a:ext cx="6889723" cy="426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chemeClr val="accent2"/>
                </a:solidFill>
              </a:rPr>
              <a:t>EDUKACJI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854480" y="4964844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4 </a:t>
            </a:r>
            <a:r>
              <a:rPr lang="pl-PL" sz="1200" b="1" dirty="0"/>
              <a:t>Czy uważa Pan/Pani, że na terenie Gminy powinna funkcjonować szkoła specjalna?</a:t>
            </a:r>
          </a:p>
        </p:txBody>
      </p:sp>
    </p:spTree>
    <p:extLst>
      <p:ext uri="{BB962C8B-B14F-4D97-AF65-F5344CB8AC3E}">
        <p14:creationId xmlns:p14="http://schemas.microsoft.com/office/powerpoint/2010/main" val="49190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68664" y="5515319"/>
            <a:ext cx="8036288" cy="495945"/>
          </a:xfrm>
        </p:spPr>
        <p:txBody>
          <a:bodyPr>
            <a:normAutofit/>
          </a:bodyPr>
          <a:lstStyle/>
          <a:p>
            <a:r>
              <a:rPr lang="pl-PL" sz="1400" dirty="0" smtClean="0">
                <a:latin typeface="+mn-lt"/>
              </a:rPr>
              <a:t>Monitorowanie strategii rozwiązywania problemów społecznych Gminy Zbąszynek 2014-2023</a:t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Badanie ankietowe przeprowadzono w październiku 2016 r. </a:t>
            </a:r>
            <a:endParaRPr lang="pl-PL" sz="1400" dirty="0">
              <a:latin typeface="+mn-lt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07974161"/>
              </p:ext>
            </p:extLst>
          </p:nvPr>
        </p:nvGraphicFramePr>
        <p:xfrm>
          <a:off x="4029041" y="883344"/>
          <a:ext cx="7423688" cy="396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sp>
        <p:nvSpPr>
          <p:cNvPr id="11" name="Tytuł 1"/>
          <p:cNvSpPr txBox="1">
            <a:spLocks/>
          </p:cNvSpPr>
          <p:nvPr/>
        </p:nvSpPr>
        <p:spPr>
          <a:xfrm>
            <a:off x="514323" y="1418095"/>
            <a:ext cx="2554341" cy="311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C00000"/>
                </a:solidFill>
              </a:rPr>
              <a:t>ZDROWIA</a:t>
            </a: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1800" dirty="0" smtClean="0"/>
              <a:t>Badanie przeprowadzono w październiku 2016 r. na populacji 311 dorosłych mieszkańców </a:t>
            </a:r>
            <a:br>
              <a:rPr lang="pl-PL" sz="1800" dirty="0" smtClean="0"/>
            </a:br>
            <a:r>
              <a:rPr lang="pl-PL" sz="1800" dirty="0" smtClean="0"/>
              <a:t>Gminy Zbąszynek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endParaRPr lang="pl-PL" sz="2000" dirty="0">
              <a:solidFill>
                <a:srgbClr val="002060"/>
              </a:solidFill>
            </a:endParaRPr>
          </a:p>
        </p:txBody>
      </p:sp>
      <p:pic>
        <p:nvPicPr>
          <p:cNvPr id="12" name="Obraz 11" descr="uzależnienia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867069"/>
            <a:ext cx="522220" cy="551026"/>
          </a:xfrm>
          <a:prstGeom prst="rect">
            <a:avLst/>
          </a:prstGeom>
          <a:noFill/>
        </p:spPr>
      </p:pic>
      <p:sp>
        <p:nvSpPr>
          <p:cNvPr id="13" name="Tytuł 1"/>
          <p:cNvSpPr txBox="1">
            <a:spLocks/>
          </p:cNvSpPr>
          <p:nvPr/>
        </p:nvSpPr>
        <p:spPr>
          <a:xfrm>
            <a:off x="3068664" y="4930703"/>
            <a:ext cx="8036288" cy="4206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400" b="1" dirty="0" smtClean="0">
                <a:latin typeface="+mn-lt"/>
              </a:rPr>
              <a:t>Pyt. 1 Czy korzysta Pan/Pani z POZ na terenie Gminy Zbąszynek</a:t>
            </a:r>
            <a:endParaRPr lang="pl-PL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325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120102" y="5517503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777298994"/>
              </p:ext>
            </p:extLst>
          </p:nvPr>
        </p:nvGraphicFramePr>
        <p:xfrm>
          <a:off x="4477089" y="733452"/>
          <a:ext cx="6804804" cy="410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399358" cy="2669583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chemeClr val="accent2"/>
                </a:solidFill>
              </a:rPr>
              <a:t>EDUKACJI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4881093" y="488311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5  Czy </a:t>
            </a:r>
            <a:r>
              <a:rPr lang="pl-PL" sz="1200" b="1" dirty="0"/>
              <a:t>w szkole powinien być oprócz pedagoga zatrudniony także </a:t>
            </a:r>
            <a:r>
              <a:rPr lang="pl-PL" sz="1200" b="1" dirty="0" smtClean="0"/>
              <a:t>psycholog?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2992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81231"/>
              </p:ext>
            </p:extLst>
          </p:nvPr>
        </p:nvGraphicFramePr>
        <p:xfrm>
          <a:off x="774912" y="1007392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1.Przeprowadzono badanie rezultatów działań podjętych w strategii. Przekazanie wyników badań ankietowych podmiotom realizującym zadania w obszarze zdrowia, pomocy społecznej, kultury, sportu i edukacji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Ponowić badania w 2017 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976034" y="511445"/>
            <a:ext cx="87410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WNIOSKI i REKOMENDACJE</a:t>
            </a:r>
            <a:endParaRPr lang="pl-PL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66098"/>
              </p:ext>
            </p:extLst>
          </p:nvPr>
        </p:nvGraphicFramePr>
        <p:xfrm>
          <a:off x="774912" y="1753938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2.Słabe informowanie mieszkańców o programach zdrowotnych przez personel medyczny.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Prowadzić cykliczne kampanie informacyjno-edukacyjnej nt. bezpłatnych badań profilaktycznych.</a:t>
                      </a:r>
                      <a:endParaRPr lang="pl-PL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6408"/>
              </p:ext>
            </p:extLst>
          </p:nvPr>
        </p:nvGraphicFramePr>
        <p:xfrm>
          <a:off x="774912" y="2479628"/>
          <a:ext cx="1083331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Mała wiedza mieszkańców o problemie ubóstwa w Gminie. Mieszkańcy nie znają działań związanych ze zwalczaniem </a:t>
                      </a:r>
                      <a:r>
                        <a:rPr lang="pl-PL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problemu </a:t>
                      </a:r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ubóstwa.</a:t>
                      </a:r>
                      <a:endParaRPr lang="pl-PL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Zwiększyć działania informacyjne; zbąszynecki kwartalnik, </a:t>
                      </a:r>
                      <a:r>
                        <a:rPr lang="pl-PL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etc. Doprecyzować pytania dot. </a:t>
                      </a:r>
                      <a:r>
                        <a:rPr lang="pl-PL" sz="1200" b="1" kern="120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sfery</a:t>
                      </a:r>
                      <a:r>
                        <a:rPr lang="pl-PL" sz="1200" b="1" kern="1200" baseline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ubóstwa.</a:t>
                      </a:r>
                      <a:endParaRPr lang="pl-PL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99468"/>
              </p:ext>
            </p:extLst>
          </p:nvPr>
        </p:nvGraphicFramePr>
        <p:xfrm>
          <a:off x="774912" y="3086718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451"/>
                <a:gridCol w="5780867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Zwiększa się liczba rodzin z dysfunkcja opiekuńczo-wychowawczą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Zwiększyć współpracę z instytucjami zajmującymi się opieką i pomocą rodzinie.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133442"/>
              </p:ext>
            </p:extLst>
          </p:nvPr>
        </p:nvGraphicFramePr>
        <p:xfrm>
          <a:off x="774912" y="3833255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451"/>
                <a:gridCol w="5780867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Mieszkańcy nie widzą problemu z bezrobociem w Gminie Zbąszynek. Największymi problemami w tym zakresie jest niechęć do pracy i brak wykształcenia oraz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doświadczenia.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Utrzymać obecny stan i strać się proponować pracę długotrwale bezrobotnym.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73319"/>
              </p:ext>
            </p:extLst>
          </p:nvPr>
        </p:nvGraphicFramePr>
        <p:xfrm>
          <a:off x="774912" y="4595290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451"/>
                <a:gridCol w="5780867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Zauważalny problem dot. uzależnień/nałogów wśród mieszkańców.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Przeprowadzić badania szczegółowe. Większa promocja działań profilaktycznych.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122672"/>
              </p:ext>
            </p:extLst>
          </p:nvPr>
        </p:nvGraphicFramePr>
        <p:xfrm>
          <a:off x="774912" y="5357334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7. Mała wiedza mieszkańców nt. działań Gminy w zakresie polityki prorodzinnej.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Opracować katalog działań prorodzinnych. Polepszyć system informacji.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0673"/>
              </p:ext>
            </p:extLst>
          </p:nvPr>
        </p:nvGraphicFramePr>
        <p:xfrm>
          <a:off x="774912" y="6090835"/>
          <a:ext cx="1083331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447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Konieczność prowadzenia aktywnej polityki senioralnej. Osoby starsze nie czują potrzeby pomocy w czynnościach domowych.</a:t>
                      </a:r>
                      <a:endParaRPr lang="pl-PL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Rozwijać dotychczasowe działania.</a:t>
                      </a:r>
                      <a:r>
                        <a:rPr lang="pl-PL" sz="1200" b="1" baseline="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Zbadać dokładniej problem i dopasować indywidualnie metody pomocy.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" name="Obraz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44" y="4930703"/>
            <a:ext cx="511950" cy="586800"/>
          </a:xfrm>
          <a:prstGeom prst="rect">
            <a:avLst/>
          </a:prstGeom>
        </p:spPr>
      </p:pic>
      <p:pic>
        <p:nvPicPr>
          <p:cNvPr id="19" name="Obraz 18" descr="uzależnie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1844" y="975555"/>
            <a:ext cx="522220" cy="551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648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22697"/>
              </p:ext>
            </p:extLst>
          </p:nvPr>
        </p:nvGraphicFramePr>
        <p:xfrm>
          <a:off x="774912" y="1007393"/>
          <a:ext cx="10833318" cy="483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483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9. Pewna grupa mieszkańców nie korzysta z oferty ZOK.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Utrzymać dotychczasowe działania i przeprowadzić badania potrzeb i zainteresowań.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121058"/>
              </p:ext>
            </p:extLst>
          </p:nvPr>
        </p:nvGraphicFramePr>
        <p:xfrm>
          <a:off x="774912" y="1645453"/>
          <a:ext cx="10833318" cy="49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493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10. Duży część mieszkańców nie korzysta ze zbiorów Biblioteki Publicznej.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Podjąć działania logistyczne i organizacyjne, aby w widocznej przyszłości zmienić formy działalności biblioteki.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17868"/>
              </p:ext>
            </p:extLst>
          </p:nvPr>
        </p:nvGraphicFramePr>
        <p:xfrm>
          <a:off x="774912" y="2309150"/>
          <a:ext cx="10833318" cy="48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480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Społeczność zbąszynecka zadowolona z oferty sportowej </a:t>
                      </a:r>
                      <a:r>
                        <a:rPr lang="pl-PL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OSiR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Utrzymać dotychczasowy stan i poszukiwać nowych rozwiązań.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2111"/>
              </p:ext>
            </p:extLst>
          </p:nvPr>
        </p:nvGraphicFramePr>
        <p:xfrm>
          <a:off x="774912" y="2885244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451"/>
                <a:gridCol w="5780867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12. Duża grupa mieszkańców nie ma zdania na temat jakości kształcenia w szkołach, przede wszystkim w Gimnazjum.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Zwiększyć działania środowiskowe, informacyjno-promocyjne w zakresie jakości kształcenia.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04061"/>
              </p:ext>
            </p:extLst>
          </p:nvPr>
        </p:nvGraphicFramePr>
        <p:xfrm>
          <a:off x="774912" y="3693773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451"/>
                <a:gridCol w="5780867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13. Spora część mieszkańców nie ma zdania na temat wystarczającej liczby miejsc w przedszkolach.,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ale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 zauważa, że brakuje w Zbąszynku żłobka.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Dokonać szczegółowej analizy dot. liczby dzieci nie przyjętych, nie objętych opieką w przedszkolach.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40724"/>
              </p:ext>
            </p:extLst>
          </p:nvPr>
        </p:nvGraphicFramePr>
        <p:xfrm>
          <a:off x="774912" y="4517800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451"/>
                <a:gridCol w="5780867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14.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Mieszkańcy nie mają przekonania do funkcjonowania szkoły specjalnej w Zbąszynku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Utrzymać dotychczasowe działania i wspierać działania projektowe dla </a:t>
                      </a:r>
                      <a:r>
                        <a:rPr lang="pl-PL" sz="1200" b="1" smtClean="0">
                          <a:solidFill>
                            <a:srgbClr val="002060"/>
                          </a:solidFill>
                        </a:rPr>
                        <a:t>osób niepełnosprawnych.</a:t>
                      </a:r>
                      <a:endParaRPr lang="pl-PL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15801"/>
              </p:ext>
            </p:extLst>
          </p:nvPr>
        </p:nvGraphicFramePr>
        <p:xfrm>
          <a:off x="774912" y="5310840"/>
          <a:ext cx="10833318" cy="6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949"/>
                <a:gridCol w="5765369"/>
              </a:tblGrid>
              <a:tr h="666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15. W szkołach brakuje psychologa.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2060"/>
                          </a:solidFill>
                        </a:rPr>
                        <a:t>Podjąć działania wspierające szkoły w tym zakresie/ projekty miękkie, 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37" y="4930703"/>
            <a:ext cx="511950" cy="586800"/>
          </a:xfrm>
          <a:prstGeom prst="rect">
            <a:avLst/>
          </a:prstGeom>
        </p:spPr>
      </p:pic>
      <p:pic>
        <p:nvPicPr>
          <p:cNvPr id="11" name="Obraz 10" descr="uzależnie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1837" y="975555"/>
            <a:ext cx="522220" cy="551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663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20692" y="721586"/>
            <a:ext cx="7082726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Wniosek końcowy</a:t>
            </a:r>
            <a:endParaRPr lang="pl-PL" sz="36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534333" y="2138757"/>
            <a:ext cx="9655444" cy="2216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Gmina Zbąszynek działa pomocowo w zapewnieniu bezpieczeństwa socjalnego mieszkańców, a podejmowane działania w stopniu dobrym wpływają na przeciwdziałanie marginalizacji i alienacji osób i rodzin,  oraz zminimalizowanie rozmiarów i skutków innych zjawisk społecznie negatywnych.</a:t>
            </a:r>
            <a:endParaRPr lang="pl-PL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6" name="Obraz 5" descr="uzależnie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315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6915" y="2057400"/>
            <a:ext cx="4602998" cy="1325563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Dziękuję za uwagę</a:t>
            </a:r>
            <a:endParaRPr lang="pl-PL" sz="2400" dirty="0"/>
          </a:p>
        </p:txBody>
      </p:sp>
      <p:sp>
        <p:nvSpPr>
          <p:cNvPr id="3" name="Symbol zastępczy tekstu 3"/>
          <p:cNvSpPr txBox="1">
            <a:spLocks/>
          </p:cNvSpPr>
          <p:nvPr/>
        </p:nvSpPr>
        <p:spPr>
          <a:xfrm>
            <a:off x="839789" y="2057400"/>
            <a:ext cx="2399358" cy="26695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/>
              <a:t>Badanie przeprowadzono w październiku 2016 r. na populacji 311 dorosłych mieszkańców </a:t>
            </a:r>
            <a:br>
              <a:rPr lang="pl-PL" sz="1800" dirty="0" smtClean="0"/>
            </a:br>
            <a:r>
              <a:rPr lang="pl-PL" sz="1800" dirty="0" smtClean="0"/>
              <a:t>Gminy Zbąszynek.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5" name="Obraz 4" descr="uzależnie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751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23" y="1418095"/>
            <a:ext cx="2414857" cy="3116936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C00000"/>
                </a:solidFill>
              </a:rPr>
              <a:t>ZDROWIA</a:t>
            </a: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/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1800" dirty="0" smtClean="0"/>
              <a:t>Badanie przeprowadzono w październiku 2016 r. na populacji 311 dorosłych mieszkańców </a:t>
            </a:r>
            <a:br>
              <a:rPr lang="pl-PL" sz="1800" dirty="0" smtClean="0"/>
            </a:br>
            <a:r>
              <a:rPr lang="pl-PL" sz="1800" dirty="0" smtClean="0"/>
              <a:t>Gminy Zbąszynek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454412"/>
              </p:ext>
            </p:extLst>
          </p:nvPr>
        </p:nvGraphicFramePr>
        <p:xfrm>
          <a:off x="3967565" y="304760"/>
          <a:ext cx="7516678" cy="443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850808" y="4681995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Pyt. 2 Co </a:t>
            </a:r>
            <a:r>
              <a:rPr lang="pl-PL" sz="1200" b="1" dirty="0"/>
              <a:t>jest dla Pani/Pana najważniejsze podczas korzystania ze świadczeń medycznych?</a:t>
            </a:r>
            <a:endParaRPr lang="pl-PL" sz="1200" b="1" i="1" dirty="0"/>
          </a:p>
        </p:txBody>
      </p:sp>
      <p:sp>
        <p:nvSpPr>
          <p:cNvPr id="15" name="Pole tekstowe 1"/>
          <p:cNvSpPr txBox="1"/>
          <p:nvPr/>
        </p:nvSpPr>
        <p:spPr>
          <a:xfrm>
            <a:off x="5501737" y="5078171"/>
            <a:ext cx="5098941" cy="1066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l-PL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     profesjonalizm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personelu medycznego</a:t>
            </a:r>
          </a:p>
          <a:p>
            <a:pPr>
              <a:spcAft>
                <a:spcPts val="0"/>
              </a:spcAft>
            </a:pPr>
            <a:r>
              <a:rPr lang="pl-PL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     czas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oczekiwania na uzyskanie </a:t>
            </a:r>
            <a:r>
              <a:rPr lang="pl-PL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świadczenia</a:t>
            </a:r>
          </a:p>
          <a:p>
            <a:pPr>
              <a:spcAft>
                <a:spcPts val="0"/>
              </a:spcAft>
            </a:pPr>
            <a:r>
              <a:rPr lang="pl-PL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     uprzejmość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życzliwość personelu medycznego</a:t>
            </a:r>
          </a:p>
          <a:p>
            <a:pPr>
              <a:spcAft>
                <a:spcPts val="0"/>
              </a:spcAft>
            </a:pPr>
            <a:r>
              <a:rPr lang="pl-PL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     dostępność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rejestracji tel. /łatwość dodzwonienia się/</a:t>
            </a:r>
          </a:p>
          <a:p>
            <a:pPr>
              <a:spcAft>
                <a:spcPts val="0"/>
              </a:spcAft>
            </a:pPr>
            <a:r>
              <a:rPr lang="pl-PL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     zlecenie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badań dodatkowych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7" name="Obraz 16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867069"/>
            <a:ext cx="522220" cy="551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250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23" y="1418095"/>
            <a:ext cx="2554341" cy="3116936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C00000"/>
                </a:solidFill>
              </a:rPr>
              <a:t>ZDROWIA</a:t>
            </a: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/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1800" dirty="0" smtClean="0"/>
              <a:t>Badanie przeprowadzono w październiku 2016 r. na populacji 311 dorosłych mieszkańców Gminy Zbąszynek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268690"/>
              </p:ext>
            </p:extLst>
          </p:nvPr>
        </p:nvGraphicFramePr>
        <p:xfrm>
          <a:off x="3890074" y="488197"/>
          <a:ext cx="7516678" cy="497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0" name="Obraz 9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867069"/>
            <a:ext cx="522220" cy="551026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4664828" y="5725854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</a:t>
            </a:r>
            <a:r>
              <a:rPr lang="pl-PL" sz="1200" b="1" dirty="0"/>
              <a:t>3</a:t>
            </a:r>
            <a:r>
              <a:rPr lang="pl-PL" sz="1200" b="1" dirty="0" smtClean="0"/>
              <a:t> </a:t>
            </a:r>
            <a:r>
              <a:rPr lang="pl-PL" sz="1200" b="1" dirty="0"/>
              <a:t>Czy w sposób zrozumiały udzielano Pani/Panu informacji o stanie zdrowia?</a:t>
            </a:r>
          </a:p>
        </p:txBody>
      </p:sp>
    </p:spTree>
    <p:extLst>
      <p:ext uri="{BB962C8B-B14F-4D97-AF65-F5344CB8AC3E}">
        <p14:creationId xmlns:p14="http://schemas.microsoft.com/office/powerpoint/2010/main" val="45545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23" y="1418095"/>
            <a:ext cx="2554341" cy="3116936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C00000"/>
                </a:solidFill>
              </a:rPr>
              <a:t>ZDROWIA</a:t>
            </a: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/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1800" dirty="0" smtClean="0"/>
              <a:t>Badanie przeprowadzono w październiku 2016 r. na populacji 311 dorosłych mieszkańców </a:t>
            </a:r>
            <a:br>
              <a:rPr lang="pl-PL" sz="1800" dirty="0" smtClean="0"/>
            </a:br>
            <a:r>
              <a:rPr lang="pl-PL" sz="1800" dirty="0" smtClean="0"/>
              <a:t>Gminy Zbąszynek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531586"/>
              </p:ext>
            </p:extLst>
          </p:nvPr>
        </p:nvGraphicFramePr>
        <p:xfrm>
          <a:off x="3409627" y="488196"/>
          <a:ext cx="7780149" cy="530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0" name="Obraz 9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867069"/>
            <a:ext cx="522220" cy="551026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4230876" y="5891572"/>
            <a:ext cx="695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4 </a:t>
            </a:r>
            <a:r>
              <a:rPr lang="pl-PL" sz="1200" b="1" dirty="0"/>
              <a:t>Czy personel medyczny przekazywał Pani/u/ informacje o dostępnych programach profilaktycznych finansowanych przez NFZ?</a:t>
            </a:r>
          </a:p>
        </p:txBody>
      </p:sp>
    </p:spTree>
    <p:extLst>
      <p:ext uri="{BB962C8B-B14F-4D97-AF65-F5344CB8AC3E}">
        <p14:creationId xmlns:p14="http://schemas.microsoft.com/office/powerpoint/2010/main" val="11664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5755" y="2057400"/>
            <a:ext cx="2569839" cy="381158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r>
              <a:rPr lang="pl-PL" sz="1800" b="1" dirty="0" smtClean="0">
                <a:solidFill>
                  <a:srgbClr val="C00000"/>
                </a:solidFill>
              </a:rPr>
              <a:t>ZDROWIA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669759437"/>
              </p:ext>
            </p:extLst>
          </p:nvPr>
        </p:nvGraphicFramePr>
        <p:xfrm>
          <a:off x="4602996" y="589042"/>
          <a:ext cx="6834751" cy="492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3" name="Obraz 12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1022049"/>
            <a:ext cx="522220" cy="551026"/>
          </a:xfrm>
          <a:prstGeom prst="rect">
            <a:avLst/>
          </a:prstGeom>
          <a:noFill/>
        </p:spPr>
      </p:pic>
      <p:sp>
        <p:nvSpPr>
          <p:cNvPr id="14" name="pole tekstowe 13"/>
          <p:cNvSpPr txBox="1"/>
          <p:nvPr/>
        </p:nvSpPr>
        <p:spPr>
          <a:xfrm>
            <a:off x="4711484" y="5868988"/>
            <a:ext cx="6617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5 </a:t>
            </a:r>
            <a:r>
              <a:rPr lang="pl-PL" sz="1200" b="1" dirty="0"/>
              <a:t>Proszę zaznaczyć poziom zadowolenia (w skali 1-5) z udzielanych świadczeń zdrowotnych w ramach Podstawowej Opieki Zdrowotnej. Najwyższa ocena - „5”</a:t>
            </a:r>
          </a:p>
        </p:txBody>
      </p:sp>
    </p:spTree>
    <p:extLst>
      <p:ext uri="{BB962C8B-B14F-4D97-AF65-F5344CB8AC3E}">
        <p14:creationId xmlns:p14="http://schemas.microsoft.com/office/powerpoint/2010/main" val="10356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744164127"/>
              </p:ext>
            </p:extLst>
          </p:nvPr>
        </p:nvGraphicFramePr>
        <p:xfrm>
          <a:off x="4772025" y="821410"/>
          <a:ext cx="6681222" cy="464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9428" y="1954055"/>
            <a:ext cx="2507846" cy="267993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B050"/>
                </a:solidFill>
              </a:rPr>
              <a:t>POMOCY SPOŁECZNEJ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66" y="4930703"/>
            <a:ext cx="511950" cy="586800"/>
          </a:xfrm>
          <a:prstGeom prst="rect">
            <a:avLst/>
          </a:prstGeom>
        </p:spPr>
      </p:pic>
      <p:pic>
        <p:nvPicPr>
          <p:cNvPr id="13" name="Obraz 12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738166" y="975555"/>
            <a:ext cx="522220" cy="551026"/>
          </a:xfrm>
          <a:prstGeom prst="rect">
            <a:avLst/>
          </a:prstGeom>
          <a:noFill/>
        </p:spPr>
      </p:pic>
      <p:sp>
        <p:nvSpPr>
          <p:cNvPr id="14" name="pole tekstowe 13"/>
          <p:cNvSpPr txBox="1"/>
          <p:nvPr/>
        </p:nvSpPr>
        <p:spPr>
          <a:xfrm>
            <a:off x="5052447" y="564970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Pyt. 1 Czy według Pana/Pani w Gminie istnieje problem ubóstwa?</a:t>
            </a:r>
          </a:p>
          <a:p>
            <a:pPr lvl="0"/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90298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75962" y="1954055"/>
            <a:ext cx="2507846" cy="2679938"/>
          </a:xfrm>
        </p:spPr>
        <p:txBody>
          <a:bodyPr/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</a:rPr>
              <a:t>Badanie ankietowe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2060"/>
                </a:solidFill>
              </a:rPr>
              <a:t>w obszarze </a:t>
            </a:r>
            <a:br>
              <a:rPr lang="pl-PL" sz="1800" b="1" dirty="0" smtClean="0">
                <a:solidFill>
                  <a:srgbClr val="002060"/>
                </a:solidFill>
              </a:rPr>
            </a:br>
            <a:r>
              <a:rPr lang="pl-PL" sz="1800" b="1" dirty="0" smtClean="0">
                <a:solidFill>
                  <a:srgbClr val="00B050"/>
                </a:solidFill>
              </a:rPr>
              <a:t>POMOCY SPOŁECZNEJ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dirty="0" smtClean="0"/>
              <a:t>Badanie przeprowadzono w październiku 2016 r. na populacji 311 dorosłych mieszkańców </a:t>
            </a:r>
            <a:br>
              <a:rPr lang="pl-PL" dirty="0" smtClean="0"/>
            </a:br>
            <a:r>
              <a:rPr lang="pl-PL" dirty="0" smtClean="0"/>
              <a:t>Gminy Zbąszynek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458713683"/>
              </p:ext>
            </p:extLst>
          </p:nvPr>
        </p:nvGraphicFramePr>
        <p:xfrm>
          <a:off x="4894397" y="588252"/>
          <a:ext cx="6605346" cy="429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rostokąt 1"/>
          <p:cNvSpPr/>
          <p:nvPr/>
        </p:nvSpPr>
        <p:spPr>
          <a:xfrm>
            <a:off x="4228938" y="5356335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0" name="Obraz 9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975555"/>
            <a:ext cx="522220" cy="551026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5098943" y="4913016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 2. </a:t>
            </a:r>
            <a:r>
              <a:rPr lang="pl-PL" sz="1200" b="1" dirty="0"/>
              <a:t>Czy zna Pan/Pani działania Gminy związane ze zwalczaniem problemu ubóstwa?</a:t>
            </a:r>
          </a:p>
        </p:txBody>
      </p:sp>
    </p:spTree>
    <p:extLst>
      <p:ext uri="{BB962C8B-B14F-4D97-AF65-F5344CB8AC3E}">
        <p14:creationId xmlns:p14="http://schemas.microsoft.com/office/powerpoint/2010/main" val="22240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9918915" y="62637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i="1" dirty="0" smtClean="0"/>
              <a:t>Opracowanie; Krzysztof Krzywak</a:t>
            </a:r>
            <a:endParaRPr lang="pl-PL" sz="900" i="1" dirty="0"/>
          </a:p>
        </p:txBody>
      </p:sp>
      <p:sp>
        <p:nvSpPr>
          <p:cNvPr id="2" name="Prostokąt 1"/>
          <p:cNvSpPr/>
          <p:nvPr/>
        </p:nvSpPr>
        <p:spPr>
          <a:xfrm>
            <a:off x="4237010" y="5624262"/>
            <a:ext cx="7518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Monitorowanie strategii rozwiązywania problemów społecznych Gminy Zbąszynek 2014-2023</a:t>
            </a:r>
            <a:br>
              <a:rPr lang="pl-PL" sz="1100" dirty="0" smtClean="0"/>
            </a:br>
            <a:r>
              <a:rPr lang="pl-PL" sz="1100" dirty="0" smtClean="0"/>
              <a:t>Badanie ankietowe przeprowadzono w październiku 2016 r. </a:t>
            </a:r>
            <a:endParaRPr lang="pl-PL" sz="11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583387990"/>
              </p:ext>
            </p:extLst>
          </p:nvPr>
        </p:nvGraphicFramePr>
        <p:xfrm>
          <a:off x="4772025" y="618157"/>
          <a:ext cx="6448748" cy="461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tekstu 3"/>
          <p:cNvSpPr txBox="1">
            <a:spLocks/>
          </p:cNvSpPr>
          <p:nvPr/>
        </p:nvSpPr>
        <p:spPr>
          <a:xfrm>
            <a:off x="475962" y="1954055"/>
            <a:ext cx="2507846" cy="2679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smtClean="0">
                <a:solidFill>
                  <a:srgbClr val="002060"/>
                </a:solidFill>
              </a:rPr>
              <a:t>Badanie ankietowe </a:t>
            </a:r>
            <a:br>
              <a:rPr lang="pl-PL" sz="1800" b="1" smtClean="0">
                <a:solidFill>
                  <a:srgbClr val="002060"/>
                </a:solidFill>
              </a:rPr>
            </a:br>
            <a:r>
              <a:rPr lang="pl-PL" sz="1800" b="1" smtClean="0">
                <a:solidFill>
                  <a:srgbClr val="002060"/>
                </a:solidFill>
              </a:rPr>
              <a:t>w obszarze </a:t>
            </a:r>
            <a:br>
              <a:rPr lang="pl-PL" sz="1800" b="1" smtClean="0">
                <a:solidFill>
                  <a:srgbClr val="002060"/>
                </a:solidFill>
              </a:rPr>
            </a:br>
            <a:r>
              <a:rPr lang="pl-PL" sz="1800" b="1" smtClean="0">
                <a:solidFill>
                  <a:srgbClr val="00B050"/>
                </a:solidFill>
              </a:rPr>
              <a:t>POMOCY SPOŁECZNEJ</a:t>
            </a:r>
            <a:r>
              <a:rPr lang="pl-PL" sz="1800" smtClean="0">
                <a:solidFill>
                  <a:srgbClr val="002060"/>
                </a:solidFill>
              </a:rPr>
              <a:t/>
            </a:r>
            <a:br>
              <a:rPr lang="pl-PL" sz="1800" smtClean="0">
                <a:solidFill>
                  <a:srgbClr val="002060"/>
                </a:solidFill>
              </a:rPr>
            </a:br>
            <a:r>
              <a:rPr lang="pl-PL" sz="1800" smtClean="0">
                <a:solidFill>
                  <a:srgbClr val="002060"/>
                </a:solidFill>
              </a:rPr>
              <a:t/>
            </a:r>
            <a:br>
              <a:rPr lang="pl-PL" sz="1800" smtClean="0">
                <a:solidFill>
                  <a:srgbClr val="002060"/>
                </a:solidFill>
              </a:rPr>
            </a:br>
            <a:r>
              <a:rPr lang="pl-PL" sz="1800" smtClean="0">
                <a:solidFill>
                  <a:srgbClr val="002060"/>
                </a:solidFill>
              </a:rPr>
              <a:t/>
            </a:r>
            <a:br>
              <a:rPr lang="pl-PL" sz="1800" smtClean="0">
                <a:solidFill>
                  <a:srgbClr val="002060"/>
                </a:solidFill>
              </a:rPr>
            </a:br>
            <a:r>
              <a:rPr lang="pl-PL" smtClean="0"/>
              <a:t>Badanie przeprowadzono w październiku 2016 r. na populacji 311 dorosłych mieszkańców </a:t>
            </a:r>
            <a:br>
              <a:rPr lang="pl-PL" smtClean="0"/>
            </a:br>
            <a:r>
              <a:rPr lang="pl-PL" smtClean="0"/>
              <a:t>Gminy Zbąszynek</a:t>
            </a:r>
            <a:r>
              <a:rPr lang="pl-PL" sz="1800" smtClean="0"/>
              <a:t>.</a:t>
            </a:r>
            <a:br>
              <a:rPr lang="pl-PL" sz="1800" smtClean="0"/>
            </a:b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0" y="4930703"/>
            <a:ext cx="511950" cy="586800"/>
          </a:xfrm>
          <a:prstGeom prst="rect">
            <a:avLst/>
          </a:prstGeom>
        </p:spPr>
      </p:pic>
      <p:pic>
        <p:nvPicPr>
          <p:cNvPr id="12" name="Obraz 11" descr="uzależnien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4" t="20013" r="13461" b="8092"/>
          <a:stretch>
            <a:fillRect/>
          </a:stretch>
        </p:blipFill>
        <p:spPr bwMode="auto">
          <a:xfrm>
            <a:off x="1474700" y="975555"/>
            <a:ext cx="522220" cy="55102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5098943" y="5231411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b="1" dirty="0" smtClean="0"/>
              <a:t>Pyt. 3  </a:t>
            </a:r>
            <a:r>
              <a:rPr lang="pl-PL" sz="1200" b="1" dirty="0"/>
              <a:t>Czy według Pana/Pani w Gminie istnieje problem bezrobocia?</a:t>
            </a:r>
          </a:p>
        </p:txBody>
      </p:sp>
    </p:spTree>
    <p:extLst>
      <p:ext uri="{BB962C8B-B14F-4D97-AF65-F5344CB8AC3E}">
        <p14:creationId xmlns:p14="http://schemas.microsoft.com/office/powerpoint/2010/main" val="369333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1085</Words>
  <Application>Microsoft Office PowerPoint</Application>
  <PresentationFormat>Panoramiczny</PresentationFormat>
  <Paragraphs>159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Times New Roman</vt:lpstr>
      <vt:lpstr>Motyw pakietu Office</vt:lpstr>
      <vt:lpstr>Strategia Rozwiązywania Problemów Społecznych Gminy Zbąszynek na lata 2014-2023</vt:lpstr>
      <vt:lpstr>Monitorowanie strategii rozwiązywania problemów społecznych Gminy Zbąszynek 2014-2023 Badanie ankietowe przeprowadzono w październiku 2016 r. </vt:lpstr>
      <vt:lpstr>Badanie ankietowe  w obszarze ZDROWIA   Badanie przeprowadzono w październiku 2016 r. na populacji 311 dorosłych mieszkańców  Gminy Zbąszynek. </vt:lpstr>
      <vt:lpstr>Badanie ankietowe  w obszarze ZDROWIA   Badanie przeprowadzono w październiku 2016 r. na populacji 311 dorosłych mieszkańców Gminy Zbąszynek. </vt:lpstr>
      <vt:lpstr>Badanie ankietowe  w obszarze ZDROWIA   Badanie przeprowadzono w październiku 2016 r. na populacji 311 dorosłych mieszkańców  Gminy Zbąszynek.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Wniosek końcowy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Monitorowanie strategii rozwiązywania problemów społecznych Gminy Zbąszynek 2014-2023 Badanie ankietowe przeprowadzono w październiku 2016 r.</dc:title>
  <dc:creator>KK</dc:creator>
  <cp:lastModifiedBy>KK</cp:lastModifiedBy>
  <cp:revision>52</cp:revision>
  <dcterms:created xsi:type="dcterms:W3CDTF">2016-11-05T18:51:46Z</dcterms:created>
  <dcterms:modified xsi:type="dcterms:W3CDTF">2016-12-12T17:46:54Z</dcterms:modified>
</cp:coreProperties>
</file>